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62" r:id="rId6"/>
    <p:sldId id="264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55" autoAdjust="0"/>
    <p:restoredTop sz="94660"/>
  </p:normalViewPr>
  <p:slideViewPr>
    <p:cSldViewPr snapToGrid="0">
      <p:cViewPr varScale="1">
        <p:scale>
          <a:sx n="84" d="100"/>
          <a:sy n="84" d="100"/>
        </p:scale>
        <p:origin x="2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95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616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13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456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48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21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7/1/2025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908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51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7/1/2025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98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28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2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966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E0DC6F-DB0E-DBE1-8178-AE81BC6B9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Box Production Line">
            <a:extLst>
              <a:ext uri="{FF2B5EF4-FFF2-40B4-BE49-F238E27FC236}">
                <a16:creationId xmlns:a16="http://schemas.microsoft.com/office/drawing/2014/main" id="{9C5F0212-08E2-61CB-A112-94DE7943E7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4D07BF5-D29E-918E-55FE-747AF2A0E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66726" cy="6858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78CE5E-3CF3-CAD9-5BA2-70EF3F0A2D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036" y="1424475"/>
            <a:ext cx="3424382" cy="2583320"/>
          </a:xfrm>
        </p:spPr>
        <p:txBody>
          <a:bodyPr anchor="t">
            <a:normAutofit/>
          </a:bodyPr>
          <a:lstStyle/>
          <a:p>
            <a:pPr algn="l"/>
            <a:r>
              <a:rPr lang="en-GB" sz="2700" dirty="0"/>
              <a:t>A presentation of Delivery backlogs of Streamline Logistics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CA54DF-3866-E8EB-AF86-120A19D8E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35" y="4007796"/>
            <a:ext cx="3732380" cy="2041312"/>
          </a:xfrm>
        </p:spPr>
        <p:txBody>
          <a:bodyPr anchor="b">
            <a:normAutofit/>
          </a:bodyPr>
          <a:lstStyle/>
          <a:p>
            <a:pPr algn="l"/>
            <a:r>
              <a:rPr lang="en-GB" dirty="0"/>
              <a:t>A report on the Analysis Conducted by Favour Olooku.</a:t>
            </a:r>
          </a:p>
        </p:txBody>
      </p:sp>
    </p:spTree>
    <p:extLst>
      <p:ext uri="{BB962C8B-B14F-4D97-AF65-F5344CB8AC3E}">
        <p14:creationId xmlns:p14="http://schemas.microsoft.com/office/powerpoint/2010/main" val="2652041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DD00B97-5F19-A696-0975-DC541BA4C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00"/>
          <a:stretch>
            <a:fillRect/>
          </a:stretch>
        </p:blipFill>
        <p:spPr>
          <a:xfrm>
            <a:off x="0" y="1"/>
            <a:ext cx="12192000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30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E0DC6F-DB0E-DBE1-8178-AE81BC6B9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people discussing and shaking hands">
            <a:extLst>
              <a:ext uri="{FF2B5EF4-FFF2-40B4-BE49-F238E27FC236}">
                <a16:creationId xmlns:a16="http://schemas.microsoft.com/office/drawing/2014/main" id="{66323AF2-F454-E419-1E34-C4A1AE083A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88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4D07BF5-D29E-918E-55FE-747AF2A0E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66726" cy="6858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0BC73-44C2-7FFF-CBF2-C65B00C37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35" y="1424475"/>
            <a:ext cx="3424383" cy="2543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Findings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413378-387F-1712-0444-BD6C2907E446}"/>
              </a:ext>
            </a:extLst>
          </p:cNvPr>
          <p:cNvSpPr txBox="1"/>
          <p:nvPr/>
        </p:nvSpPr>
        <p:spPr>
          <a:xfrm>
            <a:off x="4366747" y="0"/>
            <a:ext cx="7825253" cy="6894195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800" dirty="0"/>
              <a:t>KPI’s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Total Drivers: </a:t>
            </a:r>
            <a:r>
              <a:rPr lang="en-GB" dirty="0"/>
              <a:t>100</a:t>
            </a:r>
          </a:p>
          <a:p>
            <a:r>
              <a:rPr lang="en-GB" dirty="0"/>
              <a:t>There are about a 100 drivers which Indicates a relatively large fleet of drivers, which is beneficial for distribution flexibility.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Total Locations: </a:t>
            </a:r>
            <a:r>
              <a:rPr lang="en-GB" dirty="0"/>
              <a:t>5</a:t>
            </a:r>
            <a:br>
              <a:rPr lang="en-GB" dirty="0"/>
            </a:br>
            <a:r>
              <a:rPr lang="en-GB" dirty="0"/>
              <a:t>A moderate delivery network that might be regionally concentrated.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Average Delay Time (Min):</a:t>
            </a:r>
            <a:r>
              <a:rPr lang="en-GB" dirty="0"/>
              <a:t> 14.5 minutes</a:t>
            </a:r>
            <a:br>
              <a:rPr lang="en-GB" dirty="0"/>
            </a:br>
            <a:r>
              <a:rPr lang="en-GB" dirty="0"/>
              <a:t>This is a manageable average delay, but optimization opportunities exist.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Average Delivery Time:</a:t>
            </a:r>
            <a:r>
              <a:rPr lang="en-GB" dirty="0"/>
              <a:t> 151.8 minutes</a:t>
            </a:r>
            <a:br>
              <a:rPr lang="en-GB" dirty="0"/>
            </a:br>
            <a:r>
              <a:rPr lang="en-GB" dirty="0"/>
              <a:t>These suggests that deliveries are taking around 2.5 hours; this might be long depending on the geographical span and target SLAs.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Backlogs %:</a:t>
            </a:r>
            <a:r>
              <a:rPr lang="en-GB" dirty="0"/>
              <a:t> 51.13%</a:t>
            </a:r>
            <a:br>
              <a:rPr lang="en-GB" dirty="0"/>
            </a:br>
            <a:r>
              <a:rPr lang="en-GB" dirty="0"/>
              <a:t>This is a red flag. Over half of the deliveries are experiencing backlog issues. This significantly impacts service quality and customer satisfaction.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Total Zones:</a:t>
            </a:r>
            <a:r>
              <a:rPr lang="en-GB" dirty="0"/>
              <a:t> 3</a:t>
            </a:r>
            <a:br>
              <a:rPr lang="en-GB" dirty="0"/>
            </a:br>
            <a:r>
              <a:rPr lang="en-GB" dirty="0"/>
              <a:t>Indicates segmentation of the delivery regions, possibly for load balancing.</a:t>
            </a:r>
          </a:p>
        </p:txBody>
      </p:sp>
    </p:spTree>
    <p:extLst>
      <p:ext uri="{BB962C8B-B14F-4D97-AF65-F5344CB8AC3E}">
        <p14:creationId xmlns:p14="http://schemas.microsoft.com/office/powerpoint/2010/main" val="405275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D89C3B-49EB-3A69-313E-1CB64D0FF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330C3C1-398D-B146-1BF9-B031E11B1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people discussing and shaking hands">
            <a:extLst>
              <a:ext uri="{FF2B5EF4-FFF2-40B4-BE49-F238E27FC236}">
                <a16:creationId xmlns:a16="http://schemas.microsoft.com/office/drawing/2014/main" id="{E7116198-0F6E-1C66-C021-D067E48240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88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EA72B9-922A-A063-030B-50B94D135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66726" cy="6858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906FF-FBE7-AE8C-D6AA-A071DC2A9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35" y="1424475"/>
            <a:ext cx="3424383" cy="2543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Findings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EF84BC-8F2B-C123-5F5D-A3E74AF6B94E}"/>
              </a:ext>
            </a:extLst>
          </p:cNvPr>
          <p:cNvSpPr txBox="1"/>
          <p:nvPr/>
        </p:nvSpPr>
        <p:spPr>
          <a:xfrm>
            <a:off x="4366747" y="928468"/>
            <a:ext cx="7825253" cy="535531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Customer Feedback (Total Feedbacks of Customers):</a:t>
            </a:r>
            <a:endParaRPr lang="en-GB" dirty="0"/>
          </a:p>
          <a:p>
            <a:r>
              <a:rPr lang="en-GB" dirty="0"/>
              <a:t>There are more negative feedback than positive, indicating potential dissatisfaction with service quality, delays, or communication.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Drivers by Average Delays:</a:t>
            </a:r>
          </a:p>
          <a:p>
            <a:r>
              <a:rPr lang="en-GB" dirty="0"/>
              <a:t>Drivers D86 (20.7 mins) and D44 (19.3 mins) show the highest delay times. The remaining drivers are relatively consistent (18.1–18.9 mins).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Order Status</a:t>
            </a:r>
          </a:p>
          <a:p>
            <a:r>
              <a:rPr lang="en-GB" b="1" dirty="0"/>
              <a:t>In Progress:</a:t>
            </a:r>
            <a:r>
              <a:rPr lang="en-GB" dirty="0"/>
              <a:t> 767, </a:t>
            </a:r>
            <a:r>
              <a:rPr lang="en-GB" b="1" dirty="0"/>
              <a:t>Completed:</a:t>
            </a:r>
            <a:r>
              <a:rPr lang="en-GB" dirty="0"/>
              <a:t> 733</a:t>
            </a:r>
          </a:p>
          <a:p>
            <a:r>
              <a:rPr lang="en-GB" dirty="0"/>
              <a:t>There is almost equal split, but the high number of ongoing tasks may contribute to bottlenecks and backlog.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/>
              <a:t>Minimal variance in delays across zones suggests that zone design isn’t the primary bottleneck, but minor optimization is still possible.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/>
              <a:t>There are differences in delays are small, but consistently higher delays on Route 3 suggest possible </a:t>
            </a:r>
            <a:r>
              <a:rPr lang="en-GB" b="1" dirty="0"/>
              <a:t>traffic congestion, longer distance</a:t>
            </a:r>
            <a:r>
              <a:rPr lang="en-GB" dirty="0"/>
              <a:t>, or </a:t>
            </a:r>
            <a:r>
              <a:rPr lang="en-GB" b="1" dirty="0"/>
              <a:t>inefficient routing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740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D48EA17-F2CF-2F98-FC06-DBB6A2AEC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3D4267-6754-E656-C65D-257297D45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01DAF05-19B6-9098-580E-5FB496D199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55" b="1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610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DCF460-E35F-1A74-DF3C-1FC2A6FB9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894E921-7937-51F8-67EE-A32F472A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people discussing and shaking hands">
            <a:extLst>
              <a:ext uri="{FF2B5EF4-FFF2-40B4-BE49-F238E27FC236}">
                <a16:creationId xmlns:a16="http://schemas.microsoft.com/office/drawing/2014/main" id="{22D804BB-A045-0E10-EA28-5D133650BA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88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11B89A-FDD1-8A38-850B-A43307F54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66726" cy="6858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C7D66E-356E-3376-3ACC-9CBDF86E6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35" y="1424475"/>
            <a:ext cx="3424383" cy="2543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Findings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E99608-C7CD-53C5-0A41-A5F05A6AC866}"/>
              </a:ext>
            </a:extLst>
          </p:cNvPr>
          <p:cNvSpPr txBox="1"/>
          <p:nvPr/>
        </p:nvSpPr>
        <p:spPr>
          <a:xfrm>
            <a:off x="4366747" y="751344"/>
            <a:ext cx="7825253" cy="535531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/>
              <a:t>Midweek delays imply increased delivery pressure or reduced capacity. There may be misalignment between demand volume and workforce/resource availability midweek. For days like Wednesday Thursday which happen to have Peak delays while Tuesday has the lowest delays.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/>
              <a:t>Delays rise toward midday around 13:00 pm likely due to traffic congestion, driver fatigue, or batching inefficiencies. Morning deliveries are more efficient between the hours of 8:00 Am – 10:00Am.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b="1" dirty="0"/>
              <a:t>Van A</a:t>
            </a:r>
            <a:r>
              <a:rPr lang="en-GB" dirty="0"/>
              <a:t> has the highest backlogged volume. This could be due to </a:t>
            </a:r>
            <a:r>
              <a:rPr lang="en-GB" b="1" dirty="0"/>
              <a:t>overscheduling</a:t>
            </a:r>
            <a:r>
              <a:rPr lang="en-GB" dirty="0"/>
              <a:t>, </a:t>
            </a:r>
            <a:r>
              <a:rPr lang="en-GB" b="1" dirty="0"/>
              <a:t>urban routes with high stop density</a:t>
            </a:r>
            <a:r>
              <a:rPr lang="en-GB" dirty="0"/>
              <a:t>, or </a:t>
            </a:r>
            <a:r>
              <a:rPr lang="en-GB" b="1" dirty="0"/>
              <a:t>longer delivery distances</a:t>
            </a:r>
            <a:r>
              <a:rPr lang="en-GB" dirty="0"/>
              <a:t> compared to bikes or trucks which happen to have Lower backlogged volumes.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/>
              <a:t>All routes have </a:t>
            </a:r>
            <a:r>
              <a:rPr lang="en-GB" b="1" dirty="0"/>
              <a:t>similarly high backlog percentages</a:t>
            </a:r>
            <a:r>
              <a:rPr lang="en-GB" dirty="0"/>
              <a:t>, with Route 5 and Route 2 being the worst. This may indicate </a:t>
            </a:r>
            <a:r>
              <a:rPr lang="en-GB" b="1" dirty="0"/>
              <a:t>systemic routing inefficiencies</a:t>
            </a:r>
            <a:r>
              <a:rPr lang="en-GB" dirty="0"/>
              <a:t> or widespread </a:t>
            </a:r>
            <a:r>
              <a:rPr lang="en-GB" b="1" dirty="0"/>
              <a:t>operational strain</a:t>
            </a:r>
            <a:r>
              <a:rPr lang="en-GB" dirty="0"/>
              <a:t> across the entire network.</a:t>
            </a:r>
          </a:p>
        </p:txBody>
      </p:sp>
    </p:spTree>
    <p:extLst>
      <p:ext uri="{BB962C8B-B14F-4D97-AF65-F5344CB8AC3E}">
        <p14:creationId xmlns:p14="http://schemas.microsoft.com/office/powerpoint/2010/main" val="1344692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E274E9-4D30-F964-8D4A-1F570FF5E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7B2A275-7912-1EA9-ED0E-86949310B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people discussing and shaking hands">
            <a:extLst>
              <a:ext uri="{FF2B5EF4-FFF2-40B4-BE49-F238E27FC236}">
                <a16:creationId xmlns:a16="http://schemas.microsoft.com/office/drawing/2014/main" id="{B477E379-6D19-9C1B-3D3B-407EEA3B0E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88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C1397F-D930-8BE9-5653-AD416C2E1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66726" cy="6858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8F5FA-37B6-4A45-01A1-4661EB72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35" y="1424475"/>
            <a:ext cx="3765205" cy="2543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Recommendation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BE9962-7586-75D3-E256-B17D38693A91}"/>
              </a:ext>
            </a:extLst>
          </p:cNvPr>
          <p:cNvSpPr txBox="1"/>
          <p:nvPr/>
        </p:nvSpPr>
        <p:spPr>
          <a:xfrm>
            <a:off x="4366747" y="289679"/>
            <a:ext cx="7825253" cy="627864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High negative feedback is likely tied to backlogs and delays, to tackle this set up proactive communication for delays.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GB" sz="16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Also Consider post-delivery surveys and offer compensation for major delays.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GB" sz="16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Use demand forecasting to allocate drivers, vehicles, and delivery times based on historical backlog trends (e.g., peak Wednesdays/Thursdays).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GB" sz="16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Shift some deliveries to lower-traffic days like Tuesday or Saturday.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GB" sz="16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Focus on morning delivery slots to avoid midday congestion and reduce delays.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GB" sz="16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Audit high-delay routes (Route 3, Route 1) using traffic data.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GB" sz="16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Re-sequence stops or redesign delivery clusters using route optimization software.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GB" sz="16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Although not shown in this dashboard, integrating driver-specific delay patterns can help reassign drivers to more suitable zones/routes.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GB" sz="16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Offer performance incentives for consistently low-delay deliveries.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sz="16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1600" dirty="0"/>
              <a:t>Introduce automated customer notifications for delayed orders and estimated time of arrival.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252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C6964C-1DAA-BD9B-FFF8-930DF57EE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1ECC415-97C1-146E-7965-AB5C4098E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people discussing and shaking hands">
            <a:extLst>
              <a:ext uri="{FF2B5EF4-FFF2-40B4-BE49-F238E27FC236}">
                <a16:creationId xmlns:a16="http://schemas.microsoft.com/office/drawing/2014/main" id="{4AA93710-4BD4-F113-D171-958232CE19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88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DDC83B-BAFB-728B-7BC3-C81C627D6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66726" cy="6858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02990B-80E4-BF4D-26B7-43BE287D8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35" y="1424475"/>
            <a:ext cx="3765205" cy="2543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518147-3431-64A2-EF5B-2D5500B0AEE5}"/>
              </a:ext>
            </a:extLst>
          </p:cNvPr>
          <p:cNvSpPr txBox="1"/>
          <p:nvPr/>
        </p:nvSpPr>
        <p:spPr>
          <a:xfrm>
            <a:off x="4366747" y="2175629"/>
            <a:ext cx="7825253" cy="2031325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GB" dirty="0"/>
              <a:t>In Conclusion, while delay times are not extreme, the </a:t>
            </a:r>
            <a:r>
              <a:rPr lang="en-GB" b="1" dirty="0"/>
              <a:t>backlog rate of over 50%</a:t>
            </a:r>
            <a:r>
              <a:rPr lang="en-GB" dirty="0"/>
              <a:t> is a serious operational risk. The dashboard suggests that the issues are less about individual delay magnitude and more about </a:t>
            </a:r>
            <a:r>
              <a:rPr lang="en-GB" b="1" dirty="0"/>
              <a:t>inefficient allocation rules</a:t>
            </a:r>
            <a:r>
              <a:rPr lang="en-GB" dirty="0"/>
              <a:t>, </a:t>
            </a:r>
            <a:r>
              <a:rPr lang="en-GB" b="1" dirty="0"/>
              <a:t>timing</a:t>
            </a:r>
            <a:r>
              <a:rPr lang="en-GB" dirty="0"/>
              <a:t>, and </a:t>
            </a:r>
            <a:r>
              <a:rPr lang="en-GB" b="1" dirty="0"/>
              <a:t>route planning</a:t>
            </a:r>
            <a:r>
              <a:rPr lang="en-GB" dirty="0"/>
              <a:t>. By applying data-driven improvements across these areas, </a:t>
            </a:r>
            <a:r>
              <a:rPr lang="en-GB" b="1" dirty="0"/>
              <a:t>Streamline Logistics Solutions</a:t>
            </a:r>
            <a:r>
              <a:rPr lang="en-GB" dirty="0"/>
              <a:t> can significantly enhance performance, reduce backlogs, and improve customer satisfaction.</a:t>
            </a:r>
          </a:p>
        </p:txBody>
      </p:sp>
    </p:spTree>
    <p:extLst>
      <p:ext uri="{BB962C8B-B14F-4D97-AF65-F5344CB8AC3E}">
        <p14:creationId xmlns:p14="http://schemas.microsoft.com/office/powerpoint/2010/main" val="3201931568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2818</TotalTime>
  <Words>675</Words>
  <Application>Microsoft Office PowerPoint</Application>
  <PresentationFormat>Widescreen</PresentationFormat>
  <Paragraphs>59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Neue Haas Grotesk Text Pro</vt:lpstr>
      <vt:lpstr>Wingdings</vt:lpstr>
      <vt:lpstr>VanillaVTI</vt:lpstr>
      <vt:lpstr>A presentation of Delivery backlogs of Streamline Logistics Solution</vt:lpstr>
      <vt:lpstr>PowerPoint Presentation</vt:lpstr>
      <vt:lpstr>Findings</vt:lpstr>
      <vt:lpstr>Findings</vt:lpstr>
      <vt:lpstr>PowerPoint Presentation</vt:lpstr>
      <vt:lpstr>Findings</vt:lpstr>
      <vt:lpstr>Recommendation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olooku favour</dc:creator>
  <cp:lastModifiedBy>olooku favour</cp:lastModifiedBy>
  <cp:revision>3</cp:revision>
  <dcterms:created xsi:type="dcterms:W3CDTF">2025-06-30T22:57:05Z</dcterms:created>
  <dcterms:modified xsi:type="dcterms:W3CDTF">2025-07-02T21:55:32Z</dcterms:modified>
</cp:coreProperties>
</file>

<file path=docProps/thumbnail.jpeg>
</file>